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7" r:id="rId2"/>
    <p:sldId id="260" r:id="rId3"/>
    <p:sldId id="261" r:id="rId4"/>
    <p:sldId id="262" r:id="rId5"/>
    <p:sldId id="263" r:id="rId6"/>
    <p:sldId id="264" r:id="rId7"/>
    <p:sldId id="265" r:id="rId8"/>
    <p:sldId id="266" r:id="rId9"/>
    <p:sldId id="270" r:id="rId10"/>
    <p:sldId id="269" r:id="rId11"/>
    <p:sldId id="271" r:id="rId12"/>
    <p:sldId id="272"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1C0CC89-FF5B-44EB-ADBC-CBDA0D439ED2}" type="datetimeFigureOut">
              <a:rPr lang="ru-RU" smtClean="0"/>
              <a:pPr/>
              <a:t>01.02.2017</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83822458-B347-4631-8167-FA56E2F0CD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81C0CC89-FF5B-44EB-ADBC-CBDA0D439ED2}"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83822458-B347-4631-8167-FA56E2F0CD68}"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81C0CC89-FF5B-44EB-ADBC-CBDA0D439ED2}" type="datetimeFigureOut">
              <a:rPr lang="ru-RU" smtClean="0"/>
              <a:pPr/>
              <a:t>01.02.2017</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3822458-B347-4631-8167-FA56E2F0CD68}"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81C0CC89-FF5B-44EB-ADBC-CBDA0D439ED2}" type="datetimeFigureOut">
              <a:rPr lang="ru-RU" smtClean="0"/>
              <a:pPr/>
              <a:t>01.02.2017</a:t>
            </a:fld>
            <a:endParaRPr lang="ru-RU"/>
          </a:p>
        </p:txBody>
      </p:sp>
      <p:sp>
        <p:nvSpPr>
          <p:cNvPr id="10" name="Номер слайда 9"/>
          <p:cNvSpPr>
            <a:spLocks noGrp="1"/>
          </p:cNvSpPr>
          <p:nvPr>
            <p:ph type="sldNum" sz="quarter" idx="16"/>
          </p:nvPr>
        </p:nvSpPr>
        <p:spPr/>
        <p:txBody>
          <a:bodyPr rtlCol="0"/>
          <a:lstStyle/>
          <a:p>
            <a:fld id="{83822458-B347-4631-8167-FA56E2F0CD68}"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81C0CC89-FF5B-44EB-ADBC-CBDA0D439ED2}" type="datetimeFigureOut">
              <a:rPr lang="ru-RU" smtClean="0"/>
              <a:pPr/>
              <a:t>01.02.2017</a:t>
            </a:fld>
            <a:endParaRPr lang="ru-RU"/>
          </a:p>
        </p:txBody>
      </p:sp>
      <p:sp>
        <p:nvSpPr>
          <p:cNvPr id="12" name="Номер слайда 11"/>
          <p:cNvSpPr>
            <a:spLocks noGrp="1"/>
          </p:cNvSpPr>
          <p:nvPr>
            <p:ph type="sldNum" sz="quarter" idx="16"/>
          </p:nvPr>
        </p:nvSpPr>
        <p:spPr/>
        <p:txBody>
          <a:bodyPr rtlCol="0"/>
          <a:lstStyle/>
          <a:p>
            <a:fld id="{83822458-B347-4631-8167-FA56E2F0CD68}"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81C0CC89-FF5B-44EB-ADBC-CBDA0D439ED2}" type="datetimeFigureOut">
              <a:rPr lang="ru-RU" smtClean="0"/>
              <a:pPr/>
              <a:t>01.02.2017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83822458-B347-4631-8167-FA56E2F0CD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1C0CC89-FF5B-44EB-ADBC-CBDA0D439ED2}" type="datetimeFigureOut">
              <a:rPr lang="ru-RU" smtClean="0"/>
              <a:pPr/>
              <a:t>01.02.2017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83822458-B347-4631-8167-FA56E2F0CD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81C0CC89-FF5B-44EB-ADBC-CBDA0D439ED2}" type="datetimeFigureOut">
              <a:rPr lang="ru-RU" smtClean="0"/>
              <a:pPr/>
              <a:t>01.02.2017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83822458-B347-4631-8167-FA56E2F0CD68}"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81C0CC89-FF5B-44EB-ADBC-CBDA0D439ED2}" type="datetimeFigureOut">
              <a:rPr lang="ru-RU" smtClean="0"/>
              <a:pPr/>
              <a:t>01.02.2017</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83822458-B347-4631-8167-FA56E2F0CD68}"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1C0CC89-FF5B-44EB-ADBC-CBDA0D439ED2}" type="datetimeFigureOut">
              <a:rPr lang="ru-RU" smtClean="0"/>
              <a:pPr/>
              <a:t>01.02.2017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822458-B347-4631-8167-FA56E2F0CD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81C0CC89-FF5B-44EB-ADBC-CBDA0D439ED2}" type="datetimeFigureOut">
              <a:rPr lang="ru-RU" smtClean="0"/>
              <a:pPr/>
              <a:t>01.02.2017</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83822458-B347-4631-8167-FA56E2F0CD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CCC0FE10-9BBC-4AC2-93E5-BDCC9F21024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1C0CC89-FF5B-44EB-ADBC-CBDA0D439ED2}" type="datetimeFigureOut">
              <a:rPr lang="ru-RU" smtClean="0"/>
              <a:pPr/>
              <a:t>01.02.2017</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3822458-B347-4631-8167-FA56E2F0CD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00100" y="2214554"/>
            <a:ext cx="7839100" cy="3286148"/>
          </a:xfrm>
        </p:spPr>
        <p:txBody>
          <a:bodyPr>
            <a:normAutofit fontScale="90000"/>
          </a:bodyPr>
          <a:lstStyle/>
          <a:p>
            <a:pPr algn="ctr"/>
            <a:r>
              <a:rPr lang="ru-RU" b="1" dirty="0">
                <a:solidFill>
                  <a:srgbClr val="FFFF00"/>
                </a:solidFill>
              </a:rPr>
              <a:t>Урок в 10 классе на тему «Творчество </a:t>
            </a:r>
            <a:r>
              <a:rPr lang="ru-RU" b="1" dirty="0" smtClean="0">
                <a:solidFill>
                  <a:srgbClr val="FFFF00"/>
                </a:solidFill>
              </a:rPr>
              <a:t> Г</a:t>
            </a:r>
            <a:r>
              <a:rPr lang="ru-RU" b="1" dirty="0">
                <a:solidFill>
                  <a:srgbClr val="FFFF00"/>
                </a:solidFill>
              </a:rPr>
              <a:t>. Гейне</a:t>
            </a:r>
            <a:r>
              <a:rPr lang="ru-RU" b="1" dirty="0" smtClean="0">
                <a:solidFill>
                  <a:srgbClr val="FFFF00"/>
                </a:solidFill>
              </a:rPr>
              <a:t>»</a:t>
            </a:r>
            <a:br>
              <a:rPr lang="ru-RU" b="1" dirty="0" smtClean="0">
                <a:solidFill>
                  <a:srgbClr val="FFFF00"/>
                </a:solidFill>
              </a:rPr>
            </a:br>
            <a:r>
              <a:rPr lang="ru-RU" b="1" dirty="0">
                <a:solidFill>
                  <a:srgbClr val="FFFF00"/>
                </a:solidFill>
              </a:rPr>
              <a:t/>
            </a:r>
            <a:br>
              <a:rPr lang="ru-RU" b="1" dirty="0">
                <a:solidFill>
                  <a:srgbClr val="FFFF00"/>
                </a:solidFill>
              </a:rPr>
            </a:br>
            <a:r>
              <a:rPr lang="ru-RU" b="1" dirty="0">
                <a:solidFill>
                  <a:srgbClr val="FFFF00"/>
                </a:solidFill>
              </a:rPr>
              <a:t>Учитель: Башкатова Наталья </a:t>
            </a:r>
            <a:r>
              <a:rPr lang="ru-RU" b="1" dirty="0" smtClean="0">
                <a:solidFill>
                  <a:srgbClr val="FFFF00"/>
                </a:solidFill>
              </a:rPr>
              <a:t>Яковлевна МБОУ «Красногвардейская гимназия»</a:t>
            </a:r>
            <a:r>
              <a:rPr lang="ru-RU" b="1" dirty="0">
                <a:solidFill>
                  <a:srgbClr val="FFFF00"/>
                </a:solidFill>
              </a:rPr>
              <a:t/>
            </a:r>
            <a:br>
              <a:rPr lang="ru-RU" b="1" dirty="0">
                <a:solidFill>
                  <a:srgbClr val="FFFF00"/>
                </a:solidFill>
              </a:rPr>
            </a:br>
            <a:endParaRPr lang="ru-RU" b="1" dirty="0">
              <a:solidFill>
                <a:srgbClr val="FFFF00"/>
              </a:solidFill>
            </a:endParaRPr>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a:srcRect/>
          <a:stretch>
            <a:fillRect/>
          </a:stretch>
        </p:blipFill>
        <p:spPr bwMode="auto">
          <a:xfrm>
            <a:off x="1447800" y="152400"/>
            <a:ext cx="6334125" cy="6400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1000"/>
                                        <p:tgtEl>
                                          <p:spTgt spid="5124"/>
                                        </p:tgtEl>
                                      </p:cBhvr>
                                    </p:animEffect>
                                    <p:anim calcmode="lin" valueType="num">
                                      <p:cBhvr>
                                        <p:cTn id="8" dur="1000" fill="hold"/>
                                        <p:tgtEl>
                                          <p:spTgt spid="5124"/>
                                        </p:tgtEl>
                                        <p:attrNameLst>
                                          <p:attrName>ppt_x</p:attrName>
                                        </p:attrNameLst>
                                      </p:cBhvr>
                                      <p:tavLst>
                                        <p:tav tm="0">
                                          <p:val>
                                            <p:strVal val="#ppt_x"/>
                                          </p:val>
                                        </p:tav>
                                        <p:tav tm="100000">
                                          <p:val>
                                            <p:strVal val="#ppt_x"/>
                                          </p:val>
                                        </p:tav>
                                      </p:tavLst>
                                    </p:anim>
                                    <p:anim calcmode="lin" valueType="num">
                                      <p:cBhvr>
                                        <p:cTn id="9" dur="900" decel="100000" fill="hold"/>
                                        <p:tgtEl>
                                          <p:spTgt spid="512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685800" y="1371600"/>
            <a:ext cx="8153400" cy="1600200"/>
          </a:xfrm>
        </p:spPr>
        <p:txBody>
          <a:bodyPr>
            <a:normAutofit fontScale="90000"/>
          </a:bodyPr>
          <a:lstStyle/>
          <a:p>
            <a:pPr algn="ctr" eaLnBrk="1" hangingPunct="1">
              <a:defRPr/>
            </a:pPr>
            <a:r>
              <a:rPr lang="en-US" sz="10900" smtClean="0">
                <a:solidFill>
                  <a:srgbClr val="000000"/>
                </a:solidFill>
                <a:effectLst>
                  <a:outerShdw blurRad="38100" dist="38100" dir="2700000" algn="tl">
                    <a:srgbClr val="FFFFFF"/>
                  </a:outerShdw>
                </a:effectLst>
              </a:rPr>
              <a:t>Lebensjahre</a:t>
            </a:r>
            <a:endParaRPr lang="ru-RU" sz="10900" smtClean="0">
              <a:solidFill>
                <a:srgbClr val="000000"/>
              </a:solidFill>
              <a:effectLst>
                <a:outerShdw blurRad="38100" dist="38100" dir="2700000" algn="tl">
                  <a:srgbClr val="FFFFFF"/>
                </a:outerShdw>
              </a:effectLst>
            </a:endParaRPr>
          </a:p>
        </p:txBody>
      </p:sp>
      <p:sp>
        <p:nvSpPr>
          <p:cNvPr id="125955" name="Rectangle 3"/>
          <p:cNvSpPr>
            <a:spLocks noGrp="1" noChangeArrowheads="1"/>
          </p:cNvSpPr>
          <p:nvPr>
            <p:ph sz="quarter" idx="1"/>
          </p:nvPr>
        </p:nvSpPr>
        <p:spPr>
          <a:xfrm>
            <a:off x="381000" y="3657600"/>
            <a:ext cx="8610600" cy="2286000"/>
          </a:xfrm>
        </p:spPr>
        <p:txBody>
          <a:bodyPr/>
          <a:lstStyle/>
          <a:p>
            <a:pPr algn="ctr" eaLnBrk="1" hangingPunct="1">
              <a:lnSpc>
                <a:spcPct val="80000"/>
              </a:lnSpc>
              <a:buFontTx/>
              <a:buNone/>
              <a:defRPr/>
            </a:pPr>
            <a:r>
              <a:rPr lang="en-US" sz="10900" dirty="0" smtClean="0">
                <a:solidFill>
                  <a:srgbClr val="000000"/>
                </a:solidFill>
                <a:effectLst>
                  <a:outerShdw blurRad="38100" dist="38100" dir="2700000" algn="tl">
                    <a:srgbClr val="FFFFFF"/>
                  </a:outerShdw>
                </a:effectLst>
              </a:rPr>
              <a:t>1797</a:t>
            </a:r>
            <a:r>
              <a:rPr lang="ru-RU" sz="10900" dirty="0" smtClean="0">
                <a:solidFill>
                  <a:srgbClr val="000000"/>
                </a:solidFill>
                <a:effectLst>
                  <a:outerShdw blurRad="38100" dist="38100" dir="2700000" algn="tl">
                    <a:srgbClr val="FFFFFF"/>
                  </a:outerShdw>
                </a:effectLst>
              </a:rPr>
              <a:t>-</a:t>
            </a:r>
            <a:r>
              <a:rPr lang="en-US" sz="10900" dirty="0" smtClean="0">
                <a:solidFill>
                  <a:srgbClr val="000000"/>
                </a:solidFill>
                <a:effectLst>
                  <a:outerShdw blurRad="38100" dist="38100" dir="2700000" algn="tl">
                    <a:srgbClr val="FFFFFF"/>
                  </a:outerShdw>
                </a:effectLst>
              </a:rPr>
              <a:t>1856</a:t>
            </a:r>
            <a:endParaRPr lang="ru-RU" sz="10900" dirty="0" smtClean="0">
              <a:solidFill>
                <a:srgbClr val="000000"/>
              </a:solidFill>
              <a:effectLst>
                <a:outerShdw blurRad="38100" dist="38100" dir="2700000" algn="tl">
                  <a:srgbClr val="FFFFFF"/>
                </a:outerShdw>
              </a:effectLst>
              <a:latin typeface="Script MT Bold"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5954"/>
                                        </p:tgtEl>
                                        <p:attrNameLst>
                                          <p:attrName>style.visibility</p:attrName>
                                        </p:attrNameLst>
                                      </p:cBhvr>
                                      <p:to>
                                        <p:strVal val="visible"/>
                                      </p:to>
                                    </p:set>
                                    <p:animEffect transition="in" filter="fade">
                                      <p:cBhvr>
                                        <p:cTn id="7" dur="1000"/>
                                        <p:tgtEl>
                                          <p:spTgt spid="125954"/>
                                        </p:tgtEl>
                                      </p:cBhvr>
                                    </p:animEffect>
                                    <p:anim calcmode="lin" valueType="num">
                                      <p:cBhvr>
                                        <p:cTn id="8" dur="1000" fill="hold"/>
                                        <p:tgtEl>
                                          <p:spTgt spid="125954"/>
                                        </p:tgtEl>
                                        <p:attrNameLst>
                                          <p:attrName>ppt_x</p:attrName>
                                        </p:attrNameLst>
                                      </p:cBhvr>
                                      <p:tavLst>
                                        <p:tav tm="0">
                                          <p:val>
                                            <p:strVal val="#ppt_x"/>
                                          </p:val>
                                        </p:tav>
                                        <p:tav tm="100000">
                                          <p:val>
                                            <p:strVal val="#ppt_x"/>
                                          </p:val>
                                        </p:tav>
                                      </p:tavLst>
                                    </p:anim>
                                    <p:anim calcmode="lin" valueType="num">
                                      <p:cBhvr>
                                        <p:cTn id="9" dur="900" decel="100000" fill="hold"/>
                                        <p:tgtEl>
                                          <p:spTgt spid="12595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595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25955">
                                            <p:txEl>
                                              <p:pRg st="0" end="0"/>
                                            </p:txEl>
                                          </p:spTgt>
                                        </p:tgtEl>
                                        <p:attrNameLst>
                                          <p:attrName>style.visibility</p:attrName>
                                        </p:attrNameLst>
                                      </p:cBhvr>
                                      <p:to>
                                        <p:strVal val="visible"/>
                                      </p:to>
                                    </p:set>
                                    <p:animEffect transition="in" filter="fade">
                                      <p:cBhvr>
                                        <p:cTn id="14" dur="2000"/>
                                        <p:tgtEl>
                                          <p:spTgt spid="125955">
                                            <p:txEl>
                                              <p:pRg st="0" end="0"/>
                                            </p:txEl>
                                          </p:spTgt>
                                        </p:tgtEl>
                                      </p:cBhvr>
                                    </p:animEffect>
                                    <p:anim calcmode="lin" valueType="num">
                                      <p:cBhvr>
                                        <p:cTn id="15" dur="2000" fill="hold"/>
                                        <p:tgtEl>
                                          <p:spTgt spid="125955">
                                            <p:txEl>
                                              <p:pRg st="0" end="0"/>
                                            </p:txEl>
                                          </p:spTgt>
                                        </p:tgtEl>
                                        <p:attrNameLst>
                                          <p:attrName>ppt_x</p:attrName>
                                        </p:attrNameLst>
                                      </p:cBhvr>
                                      <p:tavLst>
                                        <p:tav tm="0">
                                          <p:val>
                                            <p:strVal val="#ppt_x"/>
                                          </p:val>
                                        </p:tav>
                                        <p:tav tm="100000">
                                          <p:val>
                                            <p:strVal val="#ppt_x"/>
                                          </p:val>
                                        </p:tav>
                                      </p:tavLst>
                                    </p:anim>
                                    <p:anim calcmode="lin" valueType="num">
                                      <p:cBhvr>
                                        <p:cTn id="16" dur="1800" decel="100000" fill="hold"/>
                                        <p:tgtEl>
                                          <p:spTgt spid="125955">
                                            <p:txEl>
                                              <p:pRg st="0" end="0"/>
                                            </p:txEl>
                                          </p:spTgt>
                                        </p:tgtEl>
                                        <p:attrNameLst>
                                          <p:attrName>ppt_y</p:attrName>
                                        </p:attrNameLst>
                                      </p:cBhvr>
                                      <p:tavLst>
                                        <p:tav tm="0">
                                          <p:val>
                                            <p:strVal val="#ppt_y+1"/>
                                          </p:val>
                                        </p:tav>
                                        <p:tav tm="100000">
                                          <p:val>
                                            <p:strVal val="#ppt_y-.03"/>
                                          </p:val>
                                        </p:tav>
                                      </p:tavLst>
                                    </p:anim>
                                    <p:anim calcmode="lin" valueType="num">
                                      <p:cBhvr>
                                        <p:cTn id="17" dur="200" accel="100000" fill="hold">
                                          <p:stCondLst>
                                            <p:cond delay="1800"/>
                                          </p:stCondLst>
                                        </p:cTn>
                                        <p:tgtEl>
                                          <p:spTgt spid="125955">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4" grpId="0"/>
      <p:bldP spid="1259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a:xfrm>
            <a:off x="428596" y="500042"/>
            <a:ext cx="8143932" cy="5138758"/>
          </a:xfrm>
        </p:spPr>
        <p:txBody>
          <a:bodyPr>
            <a:normAutofit fontScale="47500" lnSpcReduction="20000"/>
          </a:bodyPr>
          <a:lstStyle/>
          <a:p>
            <a:pPr lvl="0" algn="l" fontAlgn="base">
              <a:spcBef>
                <a:spcPct val="0"/>
              </a:spcBef>
              <a:spcAft>
                <a:spcPct val="0"/>
              </a:spcAft>
            </a:pPr>
            <a:r>
              <a:rPr kumimoji="0" lang="ru-RU" sz="62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Снятие языковых трудностей .Лексика к тексту</a:t>
            </a:r>
            <a:r>
              <a:rPr kumimoji="0" lang="de-DE" sz="62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 </a:t>
            </a:r>
            <a:endParaRPr kumimoji="0" lang="ru-RU" sz="62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endParaRPr>
          </a:p>
          <a:p>
            <a:pPr lvl="0" algn="l" fontAlgn="base">
              <a:spcBef>
                <a:spcPct val="0"/>
              </a:spcBef>
              <a:spcAft>
                <a:spcPct val="0"/>
              </a:spcAft>
            </a:pPr>
            <a:endParaRPr kumimoji="0" lang="ru-RU" sz="6200" b="1" i="0" u="none" strike="noStrike" cap="none" normalizeH="0" baseline="0" dirty="0" smtClean="0">
              <a:ln>
                <a:noFill/>
              </a:ln>
              <a:solidFill>
                <a:srgbClr val="FFFF00"/>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wurde </a:t>
            </a:r>
            <a:r>
              <a:rPr lang="en-US" sz="6700" b="1" dirty="0">
                <a:solidFill>
                  <a:schemeClr val="tx1"/>
                </a:solidFill>
                <a:ea typeface="Times New Roman" pitchFamily="18" charset="0"/>
                <a:cs typeface="Times New Roman" pitchFamily="18" charset="0"/>
              </a:rPr>
              <a:t>…</a:t>
            </a:r>
            <a:r>
              <a:rPr kumimoji="0" lang="en-US"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geboren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en-US" sz="67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der</a:t>
            </a:r>
            <a:r>
              <a:rPr kumimoji="0" lang="en-US"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Kaufmann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derBeruf</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die Rechtswissenschaft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zuerst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dieGedichtsammlung</a:t>
            </a: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die Wanderung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die Naturbeschreibung </a:t>
            </a:r>
            <a:endParaRPr kumimoji="0" lang="ru-RU" sz="6700" b="1" i="0" u="none" strike="noStrike" cap="none" normalizeH="0" baseline="0" dirty="0" smtClean="0">
              <a:ln>
                <a:noFill/>
              </a:ln>
              <a:solidFill>
                <a:schemeClr val="tx1"/>
              </a:solidFill>
              <a:effectLst/>
              <a:latin typeface="Arial" pitchFamily="34"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scharf </a:t>
            </a:r>
            <a:endParaRPr kumimoji="0" lang="de-DE" sz="67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algn="l" eaLnBrk="0" fontAlgn="base" hangingPunct="0">
              <a:spcBef>
                <a:spcPct val="0"/>
              </a:spcBef>
              <a:spcAft>
                <a:spcPct val="0"/>
              </a:spcAft>
            </a:pPr>
            <a:r>
              <a:rPr kumimoji="0" lang="de-DE" sz="67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dieGesellschaft</a:t>
            </a:r>
            <a:r>
              <a:rPr kumimoji="0" lang="ru-RU" sz="6700" b="1" i="0" u="none" strike="noStrike" cap="none" normalizeH="0" baseline="0" dirty="0" smtClean="0">
                <a:ln>
                  <a:noFill/>
                </a:ln>
                <a:solidFill>
                  <a:schemeClr val="tx1"/>
                </a:solidFill>
                <a:effectLst/>
                <a:latin typeface="Arial" pitchFamily="34" charset="0"/>
                <a:cs typeface="Arial" pitchFamily="34" charset="0"/>
              </a:rPr>
              <a:t> </a:t>
            </a:r>
          </a:p>
          <a:p>
            <a:endParaRPr lang="ru-RU" dirty="0"/>
          </a:p>
        </p:txBody>
      </p:sp>
      <p:sp>
        <p:nvSpPr>
          <p:cNvPr id="1025" name="Rectangle 1"/>
          <p:cNvSpPr>
            <a:spLocks noChangeArrowheads="1"/>
          </p:cNvSpPr>
          <p:nvPr/>
        </p:nvSpPr>
        <p:spPr bwMode="auto">
          <a:xfrm>
            <a:off x="0" y="0"/>
            <a:ext cx="223138"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a:xfrm>
            <a:off x="500034" y="285728"/>
            <a:ext cx="8215370" cy="5929354"/>
          </a:xfrm>
        </p:spPr>
        <p:txBody>
          <a:bodyPr>
            <a:normAutofit fontScale="92500" lnSpcReduction="20000"/>
          </a:bodyPr>
          <a:lstStyle/>
          <a:p>
            <a:pPr algn="l"/>
            <a:r>
              <a:rPr lang="de-DE" b="1" dirty="0">
                <a:solidFill>
                  <a:srgbClr val="FFFF00"/>
                </a:solidFill>
              </a:rPr>
              <a:t>Beantwortet die Fragen zum Text:</a:t>
            </a:r>
            <a:endParaRPr lang="ru-RU" b="1" dirty="0">
              <a:solidFill>
                <a:srgbClr val="FFFF00"/>
              </a:solidFill>
            </a:endParaRPr>
          </a:p>
          <a:p>
            <a:pPr algn="l"/>
            <a:r>
              <a:rPr lang="de-DE" b="1" dirty="0">
                <a:solidFill>
                  <a:srgbClr val="FFFF00"/>
                </a:solidFill>
              </a:rPr>
              <a:t> </a:t>
            </a:r>
            <a:endParaRPr lang="ru-RU" b="1" dirty="0">
              <a:solidFill>
                <a:srgbClr val="FFFF00"/>
              </a:solidFill>
            </a:endParaRPr>
          </a:p>
          <a:p>
            <a:pPr lvl="0" algn="l"/>
            <a:r>
              <a:rPr lang="de-DE" b="1" dirty="0">
                <a:solidFill>
                  <a:schemeClr val="tx1"/>
                </a:solidFill>
              </a:rPr>
              <a:t>Wann und wo wurde Heinrich Heine geboren?</a:t>
            </a:r>
            <a:endParaRPr lang="ru-RU" b="1" dirty="0">
              <a:solidFill>
                <a:schemeClr val="tx1"/>
              </a:solidFill>
            </a:endParaRPr>
          </a:p>
          <a:p>
            <a:pPr lvl="0" algn="l"/>
            <a:r>
              <a:rPr lang="en-US" b="1" dirty="0">
                <a:solidFill>
                  <a:schemeClr val="tx1"/>
                </a:solidFill>
              </a:rPr>
              <a:t>War </a:t>
            </a:r>
            <a:r>
              <a:rPr lang="en-US" b="1" dirty="0" err="1">
                <a:solidFill>
                  <a:schemeClr val="tx1"/>
                </a:solidFill>
              </a:rPr>
              <a:t>sein</a:t>
            </a:r>
            <a:r>
              <a:rPr lang="en-US" b="1" dirty="0">
                <a:solidFill>
                  <a:schemeClr val="tx1"/>
                </a:solidFill>
              </a:rPr>
              <a:t> </a:t>
            </a:r>
            <a:r>
              <a:rPr lang="en-US" b="1" dirty="0" err="1">
                <a:solidFill>
                  <a:schemeClr val="tx1"/>
                </a:solidFill>
              </a:rPr>
              <a:t>Vater</a:t>
            </a:r>
            <a:r>
              <a:rPr lang="en-US" b="1" dirty="0">
                <a:solidFill>
                  <a:schemeClr val="tx1"/>
                </a:solidFill>
              </a:rPr>
              <a:t> Kaufmann von </a:t>
            </a:r>
            <a:r>
              <a:rPr lang="en-US" b="1" dirty="0" err="1">
                <a:solidFill>
                  <a:schemeClr val="tx1"/>
                </a:solidFill>
              </a:rPr>
              <a:t>Beruf</a:t>
            </a:r>
            <a:r>
              <a:rPr lang="en-US" b="1" dirty="0">
                <a:solidFill>
                  <a:schemeClr val="tx1"/>
                </a:solidFill>
              </a:rPr>
              <a:t>?</a:t>
            </a:r>
            <a:endParaRPr lang="ru-RU" b="1" dirty="0">
              <a:solidFill>
                <a:schemeClr val="tx1"/>
              </a:solidFill>
            </a:endParaRPr>
          </a:p>
          <a:p>
            <a:pPr lvl="0" algn="l"/>
            <a:r>
              <a:rPr lang="en-US" b="1" dirty="0" err="1">
                <a:solidFill>
                  <a:schemeClr val="tx1"/>
                </a:solidFill>
              </a:rPr>
              <a:t>Wollte</a:t>
            </a:r>
            <a:r>
              <a:rPr lang="en-US" b="1" dirty="0">
                <a:solidFill>
                  <a:schemeClr val="tx1"/>
                </a:solidFill>
              </a:rPr>
              <a:t> </a:t>
            </a:r>
            <a:r>
              <a:rPr lang="de-DE" b="1" dirty="0">
                <a:solidFill>
                  <a:schemeClr val="tx1"/>
                </a:solidFill>
              </a:rPr>
              <a:t>Heinrich Heine</a:t>
            </a:r>
            <a:r>
              <a:rPr lang="en-US" b="1" dirty="0">
                <a:solidFill>
                  <a:schemeClr val="tx1"/>
                </a:solidFill>
              </a:rPr>
              <a:t> </a:t>
            </a:r>
            <a:r>
              <a:rPr lang="en-US" b="1" dirty="0" err="1">
                <a:solidFill>
                  <a:schemeClr val="tx1"/>
                </a:solidFill>
              </a:rPr>
              <a:t>auch</a:t>
            </a:r>
            <a:r>
              <a:rPr lang="en-US" b="1" dirty="0">
                <a:solidFill>
                  <a:schemeClr val="tx1"/>
                </a:solidFill>
              </a:rPr>
              <a:t> Kaufmann warden?</a:t>
            </a:r>
            <a:endParaRPr lang="ru-RU" b="1" dirty="0">
              <a:solidFill>
                <a:schemeClr val="tx1"/>
              </a:solidFill>
            </a:endParaRPr>
          </a:p>
          <a:p>
            <a:pPr algn="l"/>
            <a:r>
              <a:rPr lang="de-DE" b="1" dirty="0">
                <a:solidFill>
                  <a:schemeClr val="tx1"/>
                </a:solidFill>
              </a:rPr>
              <a:t>     </a:t>
            </a:r>
            <a:r>
              <a:rPr lang="en-US" b="1" dirty="0">
                <a:solidFill>
                  <a:schemeClr val="tx1"/>
                </a:solidFill>
              </a:rPr>
              <a:t>d</a:t>
            </a:r>
            <a:r>
              <a:rPr lang="de-DE" b="1" dirty="0">
                <a:solidFill>
                  <a:schemeClr val="tx1"/>
                </a:solidFill>
              </a:rPr>
              <a:t>) </a:t>
            </a:r>
            <a:r>
              <a:rPr lang="en-US" b="1" dirty="0" err="1">
                <a:solidFill>
                  <a:schemeClr val="tx1"/>
                </a:solidFill>
              </a:rPr>
              <a:t>Wo</a:t>
            </a:r>
            <a:r>
              <a:rPr lang="en-US" b="1" dirty="0">
                <a:solidFill>
                  <a:schemeClr val="tx1"/>
                </a:solidFill>
              </a:rPr>
              <a:t> </a:t>
            </a:r>
            <a:r>
              <a:rPr lang="en-US" b="1" dirty="0" err="1">
                <a:solidFill>
                  <a:schemeClr val="tx1"/>
                </a:solidFill>
              </a:rPr>
              <a:t>studierte</a:t>
            </a:r>
            <a:r>
              <a:rPr lang="en-US" b="1" dirty="0">
                <a:solidFill>
                  <a:schemeClr val="tx1"/>
                </a:solidFill>
              </a:rPr>
              <a:t> </a:t>
            </a:r>
            <a:r>
              <a:rPr lang="en-US" b="1" dirty="0" err="1">
                <a:solidFill>
                  <a:schemeClr val="tx1"/>
                </a:solidFill>
              </a:rPr>
              <a:t>er</a:t>
            </a:r>
            <a:r>
              <a:rPr lang="de-DE" b="1" dirty="0">
                <a:solidFill>
                  <a:schemeClr val="tx1"/>
                </a:solidFill>
              </a:rPr>
              <a:t>?</a:t>
            </a:r>
            <a:endParaRPr lang="ru-RU" b="1" dirty="0">
              <a:solidFill>
                <a:schemeClr val="tx1"/>
              </a:solidFill>
            </a:endParaRPr>
          </a:p>
          <a:p>
            <a:pPr algn="l"/>
            <a:r>
              <a:rPr lang="de-DE" b="1" dirty="0">
                <a:solidFill>
                  <a:schemeClr val="tx1"/>
                </a:solidFill>
              </a:rPr>
              <a:t>     e) Was studierte Heinrich Heine</a:t>
            </a:r>
            <a:r>
              <a:rPr lang="en-US" b="1" dirty="0">
                <a:solidFill>
                  <a:schemeClr val="tx1"/>
                </a:solidFill>
              </a:rPr>
              <a:t>?</a:t>
            </a:r>
            <a:endParaRPr lang="ru-RU" b="1" dirty="0">
              <a:solidFill>
                <a:schemeClr val="tx1"/>
              </a:solidFill>
            </a:endParaRPr>
          </a:p>
          <a:p>
            <a:pPr algn="l"/>
            <a:r>
              <a:rPr lang="de-DE" b="1" dirty="0">
                <a:solidFill>
                  <a:schemeClr val="tx1"/>
                </a:solidFill>
              </a:rPr>
              <a:t>     f) Wofür interessierte sich Heinrich Heine?</a:t>
            </a:r>
            <a:endParaRPr lang="ru-RU" b="1" dirty="0">
              <a:solidFill>
                <a:schemeClr val="tx1"/>
              </a:solidFill>
            </a:endParaRPr>
          </a:p>
          <a:p>
            <a:pPr algn="l"/>
            <a:r>
              <a:rPr lang="de-DE" b="1" dirty="0">
                <a:solidFill>
                  <a:schemeClr val="tx1"/>
                </a:solidFill>
              </a:rPr>
              <a:t>     g) Wann erschien Heines erste Gedichtsammlung?</a:t>
            </a:r>
            <a:endParaRPr lang="ru-RU" b="1" dirty="0">
              <a:solidFill>
                <a:schemeClr val="tx1"/>
              </a:solidFill>
            </a:endParaRPr>
          </a:p>
          <a:p>
            <a:pPr algn="l"/>
            <a:r>
              <a:rPr lang="de-DE" b="1" dirty="0">
                <a:solidFill>
                  <a:schemeClr val="tx1"/>
                </a:solidFill>
              </a:rPr>
              <a:t>     h) Wie heißt Heines größtes politisches Poem?</a:t>
            </a:r>
            <a:endParaRPr lang="ru-RU" b="1" dirty="0">
              <a:solidFill>
                <a:schemeClr val="tx1"/>
              </a:solidFill>
            </a:endParaRPr>
          </a:p>
          <a:p>
            <a:pPr algn="l"/>
            <a:r>
              <a:rPr lang="de-DE" b="1" dirty="0">
                <a:solidFill>
                  <a:schemeClr val="tx1"/>
                </a:solidFill>
              </a:rPr>
              <a:t>     i) Wann emigrierte H. Heine nach Paris und wie lange lebte er dort?</a:t>
            </a:r>
            <a:endParaRPr lang="ru-RU" b="1" dirty="0">
              <a:solidFill>
                <a:schemeClr val="tx1"/>
              </a:solidFill>
            </a:endParaRPr>
          </a:p>
          <a:p>
            <a:pPr algn="l"/>
            <a:r>
              <a:rPr lang="de-DE" b="1" dirty="0">
                <a:solidFill>
                  <a:schemeClr val="tx1"/>
                </a:solidFill>
              </a:rPr>
              <a:t>     j)Wann starb er</a:t>
            </a:r>
            <a:r>
              <a:rPr lang="en-US" b="1" dirty="0">
                <a:solidFill>
                  <a:schemeClr val="tx1"/>
                </a:solidFill>
              </a:rPr>
              <a:t>?</a:t>
            </a:r>
            <a:endParaRPr lang="ru-RU" b="1" dirty="0">
              <a:solidFill>
                <a:schemeClr val="tx1"/>
              </a:solidFill>
            </a:endParaRPr>
          </a:p>
          <a:p>
            <a:pPr algn="l"/>
            <a:r>
              <a:rPr lang="de-DE" b="1" dirty="0">
                <a:solidFill>
                  <a:schemeClr val="tx1"/>
                </a:solidFill>
              </a:rPr>
              <a:t>     k) Welche russischen Dichter übersetzten Heines Gedichte ins Russische? </a:t>
            </a:r>
            <a:endParaRPr lang="ru-RU" b="1" dirty="0">
              <a:solidFill>
                <a:schemeClr val="tx1"/>
              </a:solidFill>
            </a:endParaRPr>
          </a:p>
          <a:p>
            <a:endParaRPr lang="ru-RU"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a:xfrm>
            <a:off x="642910" y="357166"/>
            <a:ext cx="8001056" cy="5572164"/>
          </a:xfrm>
        </p:spPr>
        <p:txBody>
          <a:bodyPr>
            <a:normAutofit fontScale="92500" lnSpcReduction="20000"/>
          </a:bodyPr>
          <a:lstStyle/>
          <a:p>
            <a:pPr algn="l"/>
            <a:r>
              <a:rPr lang="de-DE" b="1" dirty="0">
                <a:solidFill>
                  <a:srgbClr val="FFFF00"/>
                </a:solidFill>
              </a:rPr>
              <a:t>Findet im Text deutsche Äquivalente zu folgenden Sätzen</a:t>
            </a:r>
            <a:endParaRPr lang="ru-RU" b="1" dirty="0">
              <a:solidFill>
                <a:srgbClr val="FFFF00"/>
              </a:solidFill>
            </a:endParaRPr>
          </a:p>
          <a:p>
            <a:pPr algn="l"/>
            <a:r>
              <a:rPr lang="de-DE" b="1" dirty="0">
                <a:solidFill>
                  <a:srgbClr val="FFFF00"/>
                </a:solidFill>
              </a:rPr>
              <a:t> </a:t>
            </a:r>
            <a:endParaRPr lang="ru-RU" b="1" dirty="0">
              <a:solidFill>
                <a:srgbClr val="FFFF00"/>
              </a:solidFill>
            </a:endParaRPr>
          </a:p>
          <a:p>
            <a:pPr algn="l"/>
            <a:r>
              <a:rPr lang="ru-RU" b="1" dirty="0" err="1">
                <a:solidFill>
                  <a:schemeClr val="tx1"/>
                </a:solidFill>
              </a:rPr>
              <a:t>a</a:t>
            </a:r>
            <a:r>
              <a:rPr lang="ru-RU" b="1" dirty="0">
                <a:solidFill>
                  <a:schemeClr val="tx1"/>
                </a:solidFill>
              </a:rPr>
              <a:t>)</a:t>
            </a:r>
            <a:r>
              <a:rPr lang="en-US" b="1" dirty="0">
                <a:solidFill>
                  <a:schemeClr val="tx1"/>
                </a:solidFill>
              </a:rPr>
              <a:t>B</a:t>
            </a:r>
            <a:r>
              <a:rPr lang="ru-RU" b="1" dirty="0" err="1">
                <a:solidFill>
                  <a:schemeClr val="tx1"/>
                </a:solidFill>
              </a:rPr>
              <a:t>еликий</a:t>
            </a:r>
            <a:r>
              <a:rPr lang="ru-RU" b="1" dirty="0">
                <a:solidFill>
                  <a:schemeClr val="tx1"/>
                </a:solidFill>
              </a:rPr>
              <a:t> немецкий поэт Генрих Гейне родился 13 декабря 1797 года в городе Дюссельдорф на Рейне.</a:t>
            </a:r>
          </a:p>
          <a:p>
            <a:pPr algn="l"/>
            <a:r>
              <a:rPr lang="ru-RU" b="1" dirty="0" err="1">
                <a:solidFill>
                  <a:schemeClr val="tx1"/>
                </a:solidFill>
              </a:rPr>
              <a:t>b</a:t>
            </a:r>
            <a:r>
              <a:rPr lang="ru-RU" b="1" dirty="0">
                <a:solidFill>
                  <a:schemeClr val="tx1"/>
                </a:solidFill>
              </a:rPr>
              <a:t>) Но эта профессия его не интересовала.</a:t>
            </a:r>
          </a:p>
          <a:p>
            <a:pPr algn="l"/>
            <a:r>
              <a:rPr lang="ru-RU" b="1" dirty="0">
                <a:solidFill>
                  <a:schemeClr val="tx1"/>
                </a:solidFill>
              </a:rPr>
              <a:t>с)Уже в свои юношеские годы он писал стихи.</a:t>
            </a:r>
          </a:p>
          <a:p>
            <a:pPr lvl="0" algn="l"/>
            <a:r>
              <a:rPr lang="ru-RU" b="1" dirty="0">
                <a:solidFill>
                  <a:schemeClr val="tx1"/>
                </a:solidFill>
              </a:rPr>
              <a:t>Генрих Гейне любил путешествовать.</a:t>
            </a:r>
          </a:p>
          <a:p>
            <a:pPr lvl="0" algn="l"/>
            <a:r>
              <a:rPr lang="ru-RU" b="1" dirty="0">
                <a:solidFill>
                  <a:schemeClr val="tx1"/>
                </a:solidFill>
              </a:rPr>
              <a:t>Это было не только чудесное описание природы, но и острая сатира на буржуазное общество.</a:t>
            </a:r>
          </a:p>
          <a:p>
            <a:pPr lvl="0" algn="l"/>
            <a:r>
              <a:rPr lang="ru-RU" b="1" dirty="0">
                <a:solidFill>
                  <a:schemeClr val="tx1"/>
                </a:solidFill>
              </a:rPr>
              <a:t>В своих стихах и прозе он рассказывал о своих путешествиях.</a:t>
            </a:r>
          </a:p>
          <a:p>
            <a:pPr lvl="0" algn="l"/>
            <a:r>
              <a:rPr lang="ru-RU" b="1" dirty="0">
                <a:solidFill>
                  <a:schemeClr val="tx1"/>
                </a:solidFill>
              </a:rPr>
              <a:t>Последние годы своей жизни Гейне был тяжело болен.</a:t>
            </a:r>
          </a:p>
          <a:p>
            <a:pPr lvl="0" algn="l"/>
            <a:r>
              <a:rPr lang="ru-RU" b="1" dirty="0">
                <a:solidFill>
                  <a:schemeClr val="tx1"/>
                </a:solidFill>
              </a:rPr>
              <a:t>Стихи и прозу Гейне знают во всех странах.</a:t>
            </a:r>
          </a:p>
          <a:p>
            <a:pPr algn="l"/>
            <a:r>
              <a:rPr lang="ru-RU" b="1" dirty="0">
                <a:solidFill>
                  <a:schemeClr val="tx1"/>
                </a:solidFill>
              </a:rPr>
              <a:t>Он умер 27 февраля 1856 года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a:xfrm>
            <a:off x="428596" y="571480"/>
            <a:ext cx="8286808" cy="5643602"/>
          </a:xfrm>
        </p:spPr>
        <p:txBody>
          <a:bodyPr>
            <a:normAutofit/>
          </a:bodyPr>
          <a:lstStyle/>
          <a:p>
            <a:pPr algn="l"/>
            <a:r>
              <a:rPr lang="de-DE" b="1" i="1" dirty="0">
                <a:solidFill>
                  <a:schemeClr val="tx1"/>
                </a:solidFill>
              </a:rPr>
              <a:t>1 Setzen Sie die Sätze fort.</a:t>
            </a:r>
            <a:endParaRPr lang="ru-RU" b="1" dirty="0">
              <a:solidFill>
                <a:schemeClr val="tx1"/>
              </a:solidFill>
            </a:endParaRPr>
          </a:p>
          <a:p>
            <a:pPr algn="l"/>
            <a:r>
              <a:rPr lang="de-DE" b="1" dirty="0">
                <a:solidFill>
                  <a:schemeClr val="tx1"/>
                </a:solidFill>
              </a:rPr>
              <a:t>1) Heinrich Heine wurde am 13.Dezember…</a:t>
            </a:r>
            <a:endParaRPr lang="ru-RU" b="1" dirty="0">
              <a:solidFill>
                <a:schemeClr val="tx1"/>
              </a:solidFill>
            </a:endParaRPr>
          </a:p>
          <a:p>
            <a:pPr algn="l"/>
            <a:r>
              <a:rPr lang="de-DE" b="1" dirty="0">
                <a:solidFill>
                  <a:schemeClr val="tx1"/>
                </a:solidFill>
              </a:rPr>
              <a:t>2) Sein Vater war…</a:t>
            </a:r>
            <a:endParaRPr lang="ru-RU" b="1" dirty="0">
              <a:solidFill>
                <a:schemeClr val="tx1"/>
              </a:solidFill>
            </a:endParaRPr>
          </a:p>
          <a:p>
            <a:pPr algn="l"/>
            <a:r>
              <a:rPr lang="de-DE" b="1" dirty="0">
                <a:solidFill>
                  <a:schemeClr val="tx1"/>
                </a:solidFill>
              </a:rPr>
              <a:t>3) Heinrich Heine interessierte sich für…</a:t>
            </a:r>
            <a:endParaRPr lang="ru-RU" b="1" dirty="0">
              <a:solidFill>
                <a:schemeClr val="tx1"/>
              </a:solidFill>
            </a:endParaRPr>
          </a:p>
          <a:p>
            <a:pPr algn="l"/>
            <a:r>
              <a:rPr lang="de-DE" b="1" dirty="0">
                <a:solidFill>
                  <a:schemeClr val="tx1"/>
                </a:solidFill>
              </a:rPr>
              <a:t>4) Im Jahre 1821 erschien… </a:t>
            </a:r>
            <a:endParaRPr lang="ru-RU" b="1" dirty="0">
              <a:solidFill>
                <a:schemeClr val="tx1"/>
              </a:solidFill>
            </a:endParaRPr>
          </a:p>
          <a:p>
            <a:pPr algn="l"/>
            <a:r>
              <a:rPr lang="en-US" b="1" dirty="0">
                <a:solidFill>
                  <a:schemeClr val="tx1"/>
                </a:solidFill>
              </a:rPr>
              <a:t>5)</a:t>
            </a:r>
            <a:r>
              <a:rPr lang="de-DE" b="1" dirty="0">
                <a:solidFill>
                  <a:schemeClr val="tx1"/>
                </a:solidFill>
              </a:rPr>
              <a:t>In seinen Gedichten und Prosawerken erzählte er</a:t>
            </a:r>
            <a:r>
              <a:rPr lang="en-US" b="1" dirty="0">
                <a:solidFill>
                  <a:schemeClr val="tx1"/>
                </a:solidFill>
              </a:rPr>
              <a:t>… </a:t>
            </a:r>
            <a:endParaRPr lang="ru-RU" b="1" dirty="0">
              <a:solidFill>
                <a:schemeClr val="tx1"/>
              </a:solidFill>
            </a:endParaRPr>
          </a:p>
          <a:p>
            <a:pPr algn="l"/>
            <a:r>
              <a:rPr lang="en-US" b="1" dirty="0">
                <a:solidFill>
                  <a:schemeClr val="tx1"/>
                </a:solidFill>
              </a:rPr>
              <a:t>6)</a:t>
            </a:r>
            <a:r>
              <a:rPr lang="de-DE" b="1" dirty="0">
                <a:solidFill>
                  <a:schemeClr val="tx1"/>
                </a:solidFill>
              </a:rPr>
              <a:t>Sein größtes politisches Poem heißt</a:t>
            </a:r>
            <a:r>
              <a:rPr lang="en-US" b="1" dirty="0">
                <a:solidFill>
                  <a:schemeClr val="tx1"/>
                </a:solidFill>
              </a:rPr>
              <a:t>…</a:t>
            </a:r>
            <a:endParaRPr lang="ru-RU" b="1" dirty="0">
              <a:solidFill>
                <a:schemeClr val="tx1"/>
              </a:solidFill>
            </a:endParaRPr>
          </a:p>
          <a:p>
            <a:pPr algn="l"/>
            <a:r>
              <a:rPr lang="en-US" b="1" dirty="0">
                <a:solidFill>
                  <a:schemeClr val="tx1"/>
                </a:solidFill>
              </a:rPr>
              <a:t>7)</a:t>
            </a:r>
            <a:r>
              <a:rPr lang="de-DE" b="1" dirty="0">
                <a:solidFill>
                  <a:schemeClr val="tx1"/>
                </a:solidFill>
              </a:rPr>
              <a:t>1831 emigrierte Heine</a:t>
            </a:r>
            <a:r>
              <a:rPr lang="en-US" b="1" dirty="0">
                <a:solidFill>
                  <a:schemeClr val="tx1"/>
                </a:solidFill>
              </a:rPr>
              <a:t>…</a:t>
            </a:r>
            <a:endParaRPr lang="ru-RU" b="1" dirty="0">
              <a:solidFill>
                <a:schemeClr val="tx1"/>
              </a:solidFill>
            </a:endParaRPr>
          </a:p>
          <a:p>
            <a:pPr algn="l"/>
            <a:r>
              <a:rPr lang="en-US" b="1" dirty="0">
                <a:solidFill>
                  <a:schemeClr val="tx1"/>
                </a:solidFill>
              </a:rPr>
              <a:t>8)</a:t>
            </a:r>
            <a:r>
              <a:rPr lang="de-DE" b="1" dirty="0">
                <a:solidFill>
                  <a:schemeClr val="tx1"/>
                </a:solidFill>
              </a:rPr>
              <a:t> Er starb am  27. Februar 1856.</a:t>
            </a:r>
            <a:endParaRPr lang="ru-RU" b="1" dirty="0">
              <a:solidFill>
                <a:schemeClr val="tx1"/>
              </a:solidFill>
            </a:endParaRP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57686" y="1071546"/>
            <a:ext cx="4572032" cy="3214711"/>
          </a:xfrm>
        </p:spPr>
        <p:txBody>
          <a:bodyPr>
            <a:normAutofit fontScale="90000"/>
          </a:bodyPr>
          <a:lstStyle/>
          <a:p>
            <a:r>
              <a:rPr lang="en-US" sz="3600" b="1" dirty="0" smtClean="0">
                <a:solidFill>
                  <a:srgbClr val="000000"/>
                </a:solidFill>
                <a:effectLst>
                  <a:outerShdw blurRad="38100" dist="38100" dir="2700000" algn="tl">
                    <a:srgbClr val="FFFFFF"/>
                  </a:outerShdw>
                </a:effectLst>
                <a:latin typeface="+mn-lt"/>
              </a:rPr>
              <a:t>Die </a:t>
            </a:r>
            <a:r>
              <a:rPr lang="en-US" sz="3600" b="1" dirty="0" err="1" smtClean="0">
                <a:solidFill>
                  <a:srgbClr val="000000"/>
                </a:solidFill>
                <a:effectLst>
                  <a:outerShdw blurRad="38100" dist="38100" dir="2700000" algn="tl">
                    <a:srgbClr val="FFFFFF"/>
                  </a:outerShdw>
                </a:effectLst>
                <a:latin typeface="+mn-lt"/>
              </a:rPr>
              <a:t>bekanntesten</a:t>
            </a:r>
            <a:r>
              <a:rPr lang="en-US" sz="3600" b="1" dirty="0" smtClean="0">
                <a:solidFill>
                  <a:srgbClr val="000000"/>
                </a:solidFill>
                <a:effectLst>
                  <a:outerShdw blurRad="38100" dist="38100" dir="2700000" algn="tl">
                    <a:srgbClr val="FFFFFF"/>
                  </a:outerShdw>
                </a:effectLst>
                <a:latin typeface="+mn-lt"/>
              </a:rPr>
              <a:t/>
            </a:r>
            <a:br>
              <a:rPr lang="en-US" sz="3600" b="1" dirty="0" smtClean="0">
                <a:solidFill>
                  <a:srgbClr val="000000"/>
                </a:solidFill>
                <a:effectLst>
                  <a:outerShdw blurRad="38100" dist="38100" dir="2700000" algn="tl">
                    <a:srgbClr val="FFFFFF"/>
                  </a:outerShdw>
                </a:effectLst>
                <a:latin typeface="+mn-lt"/>
              </a:rPr>
            </a:br>
            <a:r>
              <a:rPr lang="en-US" sz="3600" b="1" dirty="0" smtClean="0">
                <a:solidFill>
                  <a:srgbClr val="000000"/>
                </a:solidFill>
                <a:effectLst>
                  <a:outerShdw blurRad="38100" dist="38100" dir="2700000" algn="tl">
                    <a:srgbClr val="FFFFFF"/>
                  </a:outerShdw>
                </a:effectLst>
                <a:latin typeface="+mn-lt"/>
              </a:rPr>
              <a:t> </a:t>
            </a:r>
            <a:r>
              <a:rPr lang="en-US" sz="3600" b="1" dirty="0" err="1" smtClean="0">
                <a:solidFill>
                  <a:srgbClr val="000000"/>
                </a:solidFill>
                <a:effectLst>
                  <a:outerShdw blurRad="38100" dist="38100" dir="2700000" algn="tl">
                    <a:srgbClr val="FFFFFF"/>
                  </a:outerShdw>
                </a:effectLst>
                <a:latin typeface="+mn-lt"/>
              </a:rPr>
              <a:t>Werke</a:t>
            </a:r>
            <a:r>
              <a:rPr lang="en-US" sz="3600" b="1" dirty="0" smtClean="0">
                <a:solidFill>
                  <a:srgbClr val="000000"/>
                </a:solidFill>
                <a:effectLst>
                  <a:outerShdw blurRad="38100" dist="38100" dir="2700000" algn="tl">
                    <a:srgbClr val="FFFFFF"/>
                  </a:outerShdw>
                </a:effectLst>
                <a:latin typeface="+mn-lt"/>
              </a:rPr>
              <a:t> </a:t>
            </a:r>
            <a:r>
              <a:rPr lang="en-US" sz="3600" b="1" dirty="0" err="1" smtClean="0">
                <a:solidFill>
                  <a:srgbClr val="000000"/>
                </a:solidFill>
                <a:effectLst>
                  <a:outerShdw blurRad="38100" dist="38100" dir="2700000" algn="tl">
                    <a:srgbClr val="FFFFFF"/>
                  </a:outerShdw>
                </a:effectLst>
                <a:latin typeface="+mn-lt"/>
              </a:rPr>
              <a:t>sind</a:t>
            </a:r>
            <a:r>
              <a:rPr lang="en-US" sz="3600" b="1" dirty="0" smtClean="0">
                <a:solidFill>
                  <a:srgbClr val="000000"/>
                </a:solidFill>
                <a:effectLst>
                  <a:outerShdw blurRad="38100" dist="38100" dir="2700000" algn="tl">
                    <a:srgbClr val="FFFFFF"/>
                  </a:outerShdw>
                </a:effectLst>
                <a:latin typeface="+mn-lt"/>
              </a:rPr>
              <a:t>: “</a:t>
            </a:r>
            <a:r>
              <a:rPr lang="en-US" sz="3600" b="1" dirty="0" err="1" smtClean="0">
                <a:solidFill>
                  <a:srgbClr val="000000"/>
                </a:solidFill>
                <a:effectLst>
                  <a:outerShdw blurRad="38100" dist="38100" dir="2700000" algn="tl">
                    <a:srgbClr val="FFFFFF"/>
                  </a:outerShdw>
                </a:effectLst>
                <a:latin typeface="+mn-lt"/>
              </a:rPr>
              <a:t>Buch</a:t>
            </a:r>
            <a:r>
              <a:rPr lang="en-US" sz="3600" b="1" dirty="0" smtClean="0">
                <a:solidFill>
                  <a:srgbClr val="000000"/>
                </a:solidFill>
                <a:effectLst>
                  <a:outerShdw blurRad="38100" dist="38100" dir="2700000" algn="tl">
                    <a:srgbClr val="FFFFFF"/>
                  </a:outerShdw>
                </a:effectLst>
                <a:latin typeface="+mn-lt"/>
              </a:rPr>
              <a:t> </a:t>
            </a:r>
            <a:r>
              <a:rPr lang="en-US" sz="3600" b="1" dirty="0" err="1" smtClean="0">
                <a:solidFill>
                  <a:srgbClr val="000000"/>
                </a:solidFill>
                <a:effectLst>
                  <a:outerShdw blurRad="38100" dist="38100" dir="2700000" algn="tl">
                    <a:srgbClr val="FFFFFF"/>
                  </a:outerShdw>
                </a:effectLst>
                <a:latin typeface="+mn-lt"/>
              </a:rPr>
              <a:t>der</a:t>
            </a:r>
            <a:r>
              <a:rPr lang="en-US" sz="3600" b="1" dirty="0" smtClean="0">
                <a:solidFill>
                  <a:srgbClr val="000000"/>
                </a:solidFill>
                <a:effectLst>
                  <a:outerShdw blurRad="38100" dist="38100" dir="2700000" algn="tl">
                    <a:srgbClr val="FFFFFF"/>
                  </a:outerShdw>
                </a:effectLst>
                <a:latin typeface="+mn-lt"/>
              </a:rPr>
              <a:t> Lieder”, “</a:t>
            </a:r>
            <a:r>
              <a:rPr lang="en-US" sz="3600" b="1" dirty="0" err="1" smtClean="0">
                <a:solidFill>
                  <a:srgbClr val="000000"/>
                </a:solidFill>
                <a:effectLst>
                  <a:outerShdw blurRad="38100" dist="38100" dir="2700000" algn="tl">
                    <a:srgbClr val="FFFFFF"/>
                  </a:outerShdw>
                </a:effectLst>
                <a:latin typeface="+mn-lt"/>
              </a:rPr>
              <a:t>Reisebilder</a:t>
            </a:r>
            <a:r>
              <a:rPr lang="en-US" sz="3600" b="1" dirty="0" smtClean="0">
                <a:solidFill>
                  <a:srgbClr val="000000"/>
                </a:solidFill>
                <a:effectLst>
                  <a:outerShdw blurRad="38100" dist="38100" dir="2700000" algn="tl">
                    <a:srgbClr val="FFFFFF"/>
                  </a:outerShdw>
                </a:effectLst>
                <a:latin typeface="+mn-lt"/>
              </a:rPr>
              <a:t>”, “Deutschland.</a:t>
            </a:r>
            <a:r>
              <a:rPr lang="ru-RU" sz="3600" b="1" dirty="0" smtClean="0">
                <a:solidFill>
                  <a:srgbClr val="000000"/>
                </a:solidFill>
                <a:effectLst>
                  <a:outerShdw blurRad="38100" dist="38100" dir="2700000" algn="tl">
                    <a:srgbClr val="FFFFFF"/>
                  </a:outerShdw>
                </a:effectLst>
                <a:latin typeface="+mn-lt"/>
              </a:rPr>
              <a:t/>
            </a:r>
            <a:br>
              <a:rPr lang="ru-RU" sz="3600" b="1" dirty="0" smtClean="0">
                <a:solidFill>
                  <a:srgbClr val="000000"/>
                </a:solidFill>
                <a:effectLst>
                  <a:outerShdw blurRad="38100" dist="38100" dir="2700000" algn="tl">
                    <a:srgbClr val="FFFFFF"/>
                  </a:outerShdw>
                </a:effectLst>
                <a:latin typeface="+mn-lt"/>
              </a:rPr>
            </a:br>
            <a:endParaRPr lang="ru-RU" sz="3600" dirty="0">
              <a:latin typeface="+mn-lt"/>
            </a:endParaRPr>
          </a:p>
        </p:txBody>
      </p:sp>
      <p:sp>
        <p:nvSpPr>
          <p:cNvPr id="3" name="Подзаголовок 2"/>
          <p:cNvSpPr>
            <a:spLocks noGrp="1"/>
          </p:cNvSpPr>
          <p:nvPr>
            <p:ph type="subTitle" idx="1"/>
          </p:nvPr>
        </p:nvSpPr>
        <p:spPr/>
        <p:txBody>
          <a:bodyPr/>
          <a:lstStyle/>
          <a:p>
            <a:endParaRPr lang="ru-RU" dirty="0"/>
          </a:p>
        </p:txBody>
      </p:sp>
      <p:pic>
        <p:nvPicPr>
          <p:cNvPr id="4" name="Picture 4"/>
          <p:cNvPicPr>
            <a:picLocks noChangeAspect="1" noChangeArrowheads="1"/>
          </p:cNvPicPr>
          <p:nvPr/>
        </p:nvPicPr>
        <p:blipFill>
          <a:blip r:embed="rId2"/>
          <a:srcRect/>
          <a:stretch>
            <a:fillRect/>
          </a:stretch>
        </p:blipFill>
        <p:spPr bwMode="auto">
          <a:xfrm>
            <a:off x="0" y="1085850"/>
            <a:ext cx="4289425" cy="5772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24+"/>
          <p:cNvPicPr>
            <a:picLocks noGrp="1" noChangeAspect="1" noChangeArrowheads="1"/>
          </p:cNvPicPr>
          <p:nvPr>
            <p:ph/>
          </p:nvPr>
        </p:nvPicPr>
        <p:blipFill>
          <a:blip r:embed="rId2"/>
          <a:stretch>
            <a:fillRect/>
          </a:stretch>
        </p:blipFill>
        <p:spPr>
          <a:xfrm>
            <a:off x="671512" y="276225"/>
            <a:ext cx="7800975" cy="584835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23+"/>
          <p:cNvPicPr>
            <a:picLocks noGrp="1" noChangeAspect="1" noChangeArrowheads="1"/>
          </p:cNvPicPr>
          <p:nvPr>
            <p:ph/>
          </p:nvPr>
        </p:nvPicPr>
        <p:blipFill>
          <a:blip r:embed="rId2"/>
          <a:stretch>
            <a:fillRect/>
          </a:stretch>
        </p:blipFill>
        <p:spPr>
          <a:xfrm>
            <a:off x="671512" y="276225"/>
            <a:ext cx="7800975" cy="5848350"/>
          </a:xfrm>
        </p:spPr>
      </p:pic>
      <p:pic>
        <p:nvPicPr>
          <p:cNvPr id="17411" name="Picture 5" descr="23+"/>
          <p:cNvPicPr>
            <a:picLocks noChangeAspect="1" noChangeArrowheads="1"/>
          </p:cNvPicPr>
          <p:nvPr/>
        </p:nvPicPr>
        <p:blipFill>
          <a:blip r:embed="rId2"/>
          <a:srcRect/>
          <a:stretch>
            <a:fillRect/>
          </a:stretch>
        </p:blipFill>
        <p:spPr bwMode="auto">
          <a:xfrm>
            <a:off x="642938" y="214313"/>
            <a:ext cx="7802562" cy="5851525"/>
          </a:xfrm>
          <a:prstGeom prst="rect">
            <a:avLst/>
          </a:prstGeom>
          <a:noFill/>
          <a:ln w="9525">
            <a:noFill/>
            <a:miter lim="800000"/>
            <a:headEnd/>
            <a:tailEnd/>
          </a:ln>
        </p:spPr>
      </p:pic>
      <p:pic>
        <p:nvPicPr>
          <p:cNvPr id="4" name="Picture 5" descr="23+"/>
          <p:cNvPicPr>
            <a:picLocks noChangeAspect="1" noChangeArrowheads="1"/>
          </p:cNvPicPr>
          <p:nvPr/>
        </p:nvPicPr>
        <p:blipFill>
          <a:blip r:embed="rId2"/>
          <a:srcRect/>
          <a:stretch>
            <a:fillRect/>
          </a:stretch>
        </p:blipFill>
        <p:spPr bwMode="auto">
          <a:xfrm>
            <a:off x="571472" y="285728"/>
            <a:ext cx="7802562" cy="58515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pPr lvl="0" algn="l"/>
            <a:r>
              <a:rPr lang="de-DE" sz="1100" b="1" dirty="0"/>
              <a:t>Lest die Ballade von </a:t>
            </a:r>
            <a:r>
              <a:rPr lang="de-DE" sz="1100" b="1" dirty="0" err="1"/>
              <a:t>H.Heine</a:t>
            </a:r>
            <a:r>
              <a:rPr lang="de-DE" sz="1100" b="1" dirty="0"/>
              <a:t> und vergleicht (</a:t>
            </a:r>
            <a:r>
              <a:rPr lang="ru-RU" sz="1100" b="1" dirty="0"/>
              <a:t>сравните</a:t>
            </a:r>
            <a:r>
              <a:rPr lang="de-DE" sz="1100" b="1" dirty="0"/>
              <a:t>) es mit der Übersetzung von A. Blok. </a:t>
            </a:r>
            <a:r>
              <a:rPr lang="ru-RU" sz="1100" b="1" dirty="0"/>
              <a:t/>
            </a:r>
            <a:br>
              <a:rPr lang="ru-RU" sz="1100" b="1" dirty="0"/>
            </a:br>
            <a:r>
              <a:rPr lang="de-DE" sz="1100" b="1" dirty="0"/>
              <a:t>	</a:t>
            </a:r>
            <a:r>
              <a:rPr lang="ru-RU" sz="1100" b="1" dirty="0"/>
              <a:t/>
            </a:r>
            <a:br>
              <a:rPr lang="ru-RU" sz="1100" b="1" dirty="0"/>
            </a:br>
            <a:r>
              <a:rPr lang="de-DE" sz="1100" b="1" dirty="0"/>
              <a:t>Ich weiß nicht, was soll es bedeuten,           </a:t>
            </a:r>
            <a:r>
              <a:rPr lang="ru-RU" sz="1100" b="1" dirty="0"/>
              <a:t>Не знаю</a:t>
            </a:r>
            <a:r>
              <a:rPr lang="de-DE" sz="1100" b="1" dirty="0"/>
              <a:t>, </a:t>
            </a:r>
            <a:r>
              <a:rPr lang="ru-RU" sz="1100" b="1" dirty="0"/>
              <a:t>что значит такое</a:t>
            </a:r>
            <a:br>
              <a:rPr lang="ru-RU" sz="1100" b="1" dirty="0"/>
            </a:br>
            <a:r>
              <a:rPr lang="de-DE" sz="1100" b="1" dirty="0"/>
              <a:t>Dass ich so traurig bin:                                </a:t>
            </a:r>
            <a:r>
              <a:rPr lang="ru-RU" sz="1100" b="1" dirty="0"/>
              <a:t>Что скорбью я смущен</a:t>
            </a:r>
            <a:r>
              <a:rPr lang="de-DE" sz="1100" b="1" dirty="0"/>
              <a:t>; </a:t>
            </a:r>
            <a:r>
              <a:rPr lang="ru-RU" sz="1100" b="1" dirty="0"/>
              <a:t/>
            </a:r>
            <a:br>
              <a:rPr lang="ru-RU" sz="1100" b="1" dirty="0"/>
            </a:br>
            <a:r>
              <a:rPr lang="de-DE" sz="1100" b="1" dirty="0"/>
              <a:t>Ein Märchen aus alten Zeiten,                     </a:t>
            </a:r>
            <a:r>
              <a:rPr lang="ru-RU" sz="1100" b="1" dirty="0"/>
              <a:t>Давно не дает покою</a:t>
            </a:r>
            <a:br>
              <a:rPr lang="ru-RU" sz="1100" b="1" dirty="0"/>
            </a:br>
            <a:r>
              <a:rPr lang="de-DE" sz="1100" b="1" dirty="0"/>
              <a:t>Das kommt mir nicht aus dem Sinn.            </a:t>
            </a:r>
            <a:r>
              <a:rPr lang="ru-RU" sz="1100" b="1" dirty="0"/>
              <a:t>Мне сказка старых времен</a:t>
            </a:r>
            <a:r>
              <a:rPr lang="de-DE" sz="1100" b="1" dirty="0"/>
              <a:t>.</a:t>
            </a:r>
            <a:r>
              <a:rPr lang="ru-RU" sz="1100" b="1" dirty="0"/>
              <a:t/>
            </a:r>
            <a:br>
              <a:rPr lang="ru-RU" sz="1100" b="1" dirty="0"/>
            </a:br>
            <a:r>
              <a:rPr lang="de-DE" sz="1100" b="1" dirty="0"/>
              <a:t> </a:t>
            </a:r>
            <a:r>
              <a:rPr lang="ru-RU" sz="1100" b="1" dirty="0"/>
              <a:t/>
            </a:r>
            <a:br>
              <a:rPr lang="ru-RU" sz="1100" b="1" dirty="0"/>
            </a:br>
            <a:r>
              <a:rPr lang="de-DE" sz="1100" b="1" dirty="0"/>
              <a:t>Die Luft ist kühl und es dunkelt,                  </a:t>
            </a:r>
            <a:r>
              <a:rPr lang="ru-RU" sz="1100" b="1" dirty="0"/>
              <a:t>Прохладой сумерки веют</a:t>
            </a:r>
            <a:br>
              <a:rPr lang="ru-RU" sz="1100" b="1" dirty="0"/>
            </a:br>
            <a:r>
              <a:rPr lang="de-DE" sz="1100" b="1" dirty="0"/>
              <a:t>Und ruhig fließt der </a:t>
            </a:r>
            <a:r>
              <a:rPr lang="de-DE" sz="1100" b="1" dirty="0" err="1"/>
              <a:t>Reihn</a:t>
            </a:r>
            <a:r>
              <a:rPr lang="de-DE" sz="1100" b="1" dirty="0"/>
              <a:t>;                          </a:t>
            </a:r>
            <a:r>
              <a:rPr lang="ru-RU" sz="1100" b="1" dirty="0"/>
              <a:t>И Рейна тих простор</a:t>
            </a:r>
            <a:r>
              <a:rPr lang="de-DE" sz="1100" b="1" dirty="0"/>
              <a:t>;</a:t>
            </a:r>
            <a:r>
              <a:rPr lang="ru-RU" sz="1100" b="1" dirty="0"/>
              <a:t/>
            </a:r>
            <a:br>
              <a:rPr lang="ru-RU" sz="1100" b="1" dirty="0"/>
            </a:br>
            <a:r>
              <a:rPr lang="de-DE" sz="1100" b="1" dirty="0"/>
              <a:t>Der Gipfel des Berges funkelt                      </a:t>
            </a:r>
            <a:r>
              <a:rPr lang="ru-RU" sz="1100" b="1" dirty="0"/>
              <a:t>В вечерних лучах алеют</a:t>
            </a:r>
            <a:br>
              <a:rPr lang="ru-RU" sz="1100" b="1" dirty="0"/>
            </a:br>
            <a:r>
              <a:rPr lang="de-DE" sz="1100" b="1" dirty="0"/>
              <a:t>Im Abendsonnenschein.                                </a:t>
            </a:r>
            <a:r>
              <a:rPr lang="ru-RU" sz="1100" b="1" dirty="0"/>
              <a:t>Вершины дальних гор</a:t>
            </a:r>
            <a:r>
              <a:rPr lang="de-DE" sz="1100" b="1" dirty="0"/>
              <a:t>.</a:t>
            </a:r>
            <a:r>
              <a:rPr lang="ru-RU" sz="1100" b="1" dirty="0"/>
              <a:t/>
            </a:r>
            <a:br>
              <a:rPr lang="ru-RU" sz="1100" b="1" dirty="0"/>
            </a:br>
            <a:r>
              <a:rPr lang="de-DE" sz="1100" b="1" dirty="0"/>
              <a:t> </a:t>
            </a:r>
            <a:r>
              <a:rPr lang="ru-RU" sz="1100" b="1" dirty="0"/>
              <a:t/>
            </a:r>
            <a:br>
              <a:rPr lang="ru-RU" sz="1100" b="1" dirty="0"/>
            </a:br>
            <a:r>
              <a:rPr lang="de-DE" sz="1100" b="1" dirty="0"/>
              <a:t>Die schönste </a:t>
            </a:r>
            <a:r>
              <a:rPr lang="de-DE" sz="1100" b="1" dirty="0" err="1"/>
              <a:t>Jundfrau</a:t>
            </a:r>
            <a:r>
              <a:rPr lang="de-DE" sz="1100" b="1" dirty="0"/>
              <a:t> sitzet                        </a:t>
            </a:r>
            <a:r>
              <a:rPr lang="ru-RU" sz="1100" b="1" dirty="0"/>
              <a:t>Над страшной высотою</a:t>
            </a:r>
            <a:br>
              <a:rPr lang="ru-RU" sz="1100" b="1" dirty="0"/>
            </a:br>
            <a:r>
              <a:rPr lang="de-DE" sz="1100" b="1" dirty="0"/>
              <a:t>Dort oben wunderbar,                                  </a:t>
            </a:r>
            <a:r>
              <a:rPr lang="ru-RU" sz="1100" b="1" dirty="0"/>
              <a:t>Девушка дивной красы</a:t>
            </a:r>
            <a:br>
              <a:rPr lang="ru-RU" sz="1100" b="1" dirty="0"/>
            </a:br>
            <a:r>
              <a:rPr lang="de-DE" sz="1100" b="1" dirty="0"/>
              <a:t>Ihr </a:t>
            </a:r>
            <a:r>
              <a:rPr lang="de-DE" sz="1100" b="1" dirty="0" err="1"/>
              <a:t>goldnes</a:t>
            </a:r>
            <a:r>
              <a:rPr lang="de-DE" sz="1100" b="1" dirty="0"/>
              <a:t> Geschmeide blitzet,                  </a:t>
            </a:r>
            <a:r>
              <a:rPr lang="ru-RU" sz="1100" b="1" dirty="0"/>
              <a:t>Одеждой горит золотою</a:t>
            </a:r>
            <a:r>
              <a:rPr lang="de-DE" sz="1100" b="1" dirty="0"/>
              <a:t>,</a:t>
            </a:r>
            <a:r>
              <a:rPr lang="ru-RU" sz="1100" b="1" dirty="0"/>
              <a:t/>
            </a:r>
            <a:br>
              <a:rPr lang="ru-RU" sz="1100" b="1" dirty="0"/>
            </a:br>
            <a:r>
              <a:rPr lang="de-DE" sz="1100" b="1" dirty="0"/>
              <a:t>Sie kämmt   ihr goldenes Haar.                    </a:t>
            </a:r>
            <a:r>
              <a:rPr lang="ru-RU" sz="1100" b="1" dirty="0"/>
              <a:t>Играет златом косы</a:t>
            </a:r>
            <a:r>
              <a:rPr lang="de-DE" sz="1100" b="1" dirty="0"/>
              <a:t>.</a:t>
            </a:r>
            <a:r>
              <a:rPr lang="ru-RU" sz="1100" b="1" dirty="0"/>
              <a:t/>
            </a:r>
            <a:br>
              <a:rPr lang="ru-RU" sz="1100" b="1" dirty="0"/>
            </a:br>
            <a:r>
              <a:rPr lang="de-DE" sz="1100" b="1" dirty="0"/>
              <a:t> </a:t>
            </a:r>
            <a:r>
              <a:rPr lang="ru-RU" sz="1100" b="1" dirty="0"/>
              <a:t/>
            </a:r>
            <a:br>
              <a:rPr lang="ru-RU" sz="1100" b="1" dirty="0"/>
            </a:br>
            <a:r>
              <a:rPr lang="de-DE" sz="1100" b="1" dirty="0"/>
              <a:t>Sie kämmt es mit goldenem Kamme           </a:t>
            </a:r>
            <a:r>
              <a:rPr lang="ru-RU" sz="1100" b="1" dirty="0"/>
              <a:t>Золотым убирает гребнем</a:t>
            </a:r>
            <a:br>
              <a:rPr lang="ru-RU" sz="1100" b="1" dirty="0"/>
            </a:br>
            <a:r>
              <a:rPr lang="de-DE" sz="1100" b="1" dirty="0"/>
              <a:t>Und singt ein Lied dabei;                            </a:t>
            </a:r>
            <a:r>
              <a:rPr lang="ru-RU" sz="1100" b="1" dirty="0"/>
              <a:t>И песню поет она</a:t>
            </a:r>
            <a:r>
              <a:rPr lang="de-DE" sz="1100" b="1" dirty="0"/>
              <a:t>;</a:t>
            </a:r>
            <a:r>
              <a:rPr lang="ru-RU" sz="1100" b="1" dirty="0"/>
              <a:t/>
            </a:r>
            <a:br>
              <a:rPr lang="ru-RU" sz="1100" b="1" dirty="0"/>
            </a:br>
            <a:r>
              <a:rPr lang="de-DE" sz="1100" b="1" dirty="0"/>
              <a:t>Das hat eine wundersame,                           </a:t>
            </a:r>
            <a:r>
              <a:rPr lang="ru-RU" sz="1100" b="1" dirty="0"/>
              <a:t>В ее чудесном </a:t>
            </a:r>
            <a:r>
              <a:rPr lang="ru-RU" sz="1100" b="1" dirty="0" err="1"/>
              <a:t>пеньи</a:t>
            </a:r>
            <a:r>
              <a:rPr lang="ru-RU" sz="1100" b="1" dirty="0"/>
              <a:t/>
            </a:r>
            <a:br>
              <a:rPr lang="ru-RU" sz="1100" b="1" dirty="0"/>
            </a:br>
            <a:r>
              <a:rPr lang="de-DE" sz="1100" b="1" dirty="0"/>
              <a:t>Gewaltige </a:t>
            </a:r>
            <a:r>
              <a:rPr lang="de-DE" sz="1100" b="1" dirty="0" err="1"/>
              <a:t>Melodei</a:t>
            </a:r>
            <a:r>
              <a:rPr lang="de-DE" sz="1100" b="1" dirty="0"/>
              <a:t>.                                     </a:t>
            </a:r>
            <a:r>
              <a:rPr lang="ru-RU" sz="1100" b="1" dirty="0"/>
              <a:t>Тревога затаена</a:t>
            </a:r>
            <a:r>
              <a:rPr lang="de-DE" sz="1100" b="1" dirty="0"/>
              <a:t>.</a:t>
            </a:r>
            <a:r>
              <a:rPr lang="ru-RU" sz="1100" b="1" dirty="0"/>
              <a:t/>
            </a:r>
            <a:br>
              <a:rPr lang="ru-RU" sz="1100" b="1" dirty="0"/>
            </a:br>
            <a:r>
              <a:rPr lang="de-DE" sz="1100" b="1" dirty="0"/>
              <a:t> </a:t>
            </a:r>
            <a:r>
              <a:rPr lang="ru-RU" sz="1100" b="1" dirty="0"/>
              <a:t/>
            </a:r>
            <a:br>
              <a:rPr lang="ru-RU" sz="1100" b="1" dirty="0"/>
            </a:br>
            <a:r>
              <a:rPr lang="de-DE" sz="1100" b="1" dirty="0"/>
              <a:t>Den Schiffer im kleinen Schiffe                   </a:t>
            </a:r>
            <a:r>
              <a:rPr lang="ru-RU" sz="1100" b="1" dirty="0"/>
              <a:t>Пловца на лодочке малой</a:t>
            </a:r>
            <a:br>
              <a:rPr lang="ru-RU" sz="1100" b="1" dirty="0"/>
            </a:br>
            <a:r>
              <a:rPr lang="de-DE" sz="1100" b="1" dirty="0"/>
              <a:t>Ergreift es mit wildem Weh;                        </a:t>
            </a:r>
            <a:r>
              <a:rPr lang="ru-RU" sz="1100" b="1" dirty="0"/>
              <a:t>Дикой тоской полонит</a:t>
            </a:r>
            <a:r>
              <a:rPr lang="de-DE" sz="1100" b="1" dirty="0"/>
              <a:t>;</a:t>
            </a:r>
            <a:r>
              <a:rPr lang="ru-RU" sz="1100" b="1" dirty="0"/>
              <a:t/>
            </a:r>
            <a:br>
              <a:rPr lang="ru-RU" sz="1100" b="1" dirty="0"/>
            </a:br>
            <a:r>
              <a:rPr lang="de-DE" sz="1100" b="1" dirty="0"/>
              <a:t>Er schaut nicht die Felsenriffe,                    </a:t>
            </a:r>
            <a:r>
              <a:rPr lang="ru-RU" sz="1100" b="1" dirty="0"/>
              <a:t>Забывая подводные скалы</a:t>
            </a:r>
            <a:r>
              <a:rPr lang="de-DE" sz="1100" b="1" dirty="0"/>
              <a:t>,</a:t>
            </a:r>
            <a:r>
              <a:rPr lang="ru-RU" sz="1100" b="1" dirty="0"/>
              <a:t/>
            </a:r>
            <a:br>
              <a:rPr lang="ru-RU" sz="1100" b="1" dirty="0"/>
            </a:br>
            <a:r>
              <a:rPr lang="de-DE" sz="1100" b="1" dirty="0"/>
              <a:t>Er schaut nur hinauf in die Höh.                 </a:t>
            </a:r>
            <a:r>
              <a:rPr lang="ru-RU" sz="1100" b="1" dirty="0"/>
              <a:t>Он только наверх глядит</a:t>
            </a:r>
            <a:r>
              <a:rPr lang="de-DE" sz="1100" b="1" dirty="0"/>
              <a:t>. </a:t>
            </a:r>
            <a:r>
              <a:rPr lang="ru-RU" sz="1100" b="1" dirty="0"/>
              <a:t/>
            </a:r>
            <a:br>
              <a:rPr lang="ru-RU" sz="1100" b="1" dirty="0"/>
            </a:br>
            <a:r>
              <a:rPr lang="de-DE" sz="1100" b="1" dirty="0"/>
              <a:t> </a:t>
            </a:r>
            <a:r>
              <a:rPr lang="ru-RU" sz="1100" b="1" dirty="0"/>
              <a:t/>
            </a:r>
            <a:br>
              <a:rPr lang="ru-RU" sz="1100" b="1" dirty="0"/>
            </a:br>
            <a:r>
              <a:rPr lang="de-DE" sz="1100" b="1" dirty="0"/>
              <a:t>Ich glaube, die Wellen verschlingen            </a:t>
            </a:r>
            <a:r>
              <a:rPr lang="ru-RU" sz="1100" b="1" dirty="0"/>
              <a:t>Пловец</a:t>
            </a:r>
            <a:r>
              <a:rPr lang="de-DE" sz="1100" b="1" dirty="0"/>
              <a:t>  </a:t>
            </a:r>
            <a:r>
              <a:rPr lang="ru-RU" sz="1100" b="1" dirty="0"/>
              <a:t>и</a:t>
            </a:r>
            <a:r>
              <a:rPr lang="de-DE" sz="1100" b="1" dirty="0"/>
              <a:t>  </a:t>
            </a:r>
            <a:r>
              <a:rPr lang="ru-RU" sz="1100" b="1" dirty="0"/>
              <a:t>лодочка</a:t>
            </a:r>
            <a:r>
              <a:rPr lang="de-DE" sz="1100" b="1" dirty="0"/>
              <a:t>, </a:t>
            </a:r>
            <a:r>
              <a:rPr lang="ru-RU" sz="1100" b="1" dirty="0"/>
              <a:t>знаю</a:t>
            </a:r>
            <a:r>
              <a:rPr lang="de-DE" sz="1100" b="1" dirty="0"/>
              <a:t>,                                                                            Am Ende Schiffer und Kahn;                      </a:t>
            </a:r>
            <a:r>
              <a:rPr lang="de-DE" sz="1100" b="1" dirty="0" err="1"/>
              <a:t>Погибнут</a:t>
            </a:r>
            <a:r>
              <a:rPr lang="de-DE" sz="1100" b="1" dirty="0"/>
              <a:t>  </a:t>
            </a:r>
            <a:r>
              <a:rPr lang="de-DE" sz="1100" b="1" dirty="0" err="1"/>
              <a:t>среди</a:t>
            </a:r>
            <a:r>
              <a:rPr lang="de-DE" sz="1100" b="1" dirty="0"/>
              <a:t>  </a:t>
            </a:r>
            <a:r>
              <a:rPr lang="de-DE" sz="1100" b="1" dirty="0" err="1"/>
              <a:t>зыбей</a:t>
            </a:r>
            <a:r>
              <a:rPr lang="de-DE" sz="1100" b="1" dirty="0"/>
              <a:t>;</a:t>
            </a:r>
            <a:r>
              <a:rPr lang="ru-RU" sz="1100" b="1" dirty="0"/>
              <a:t/>
            </a:r>
            <a:br>
              <a:rPr lang="ru-RU" sz="1100" b="1" dirty="0"/>
            </a:br>
            <a:r>
              <a:rPr lang="de-DE" sz="1100" b="1" dirty="0"/>
              <a:t>Und das hat mit ihrem Singen                     </a:t>
            </a:r>
            <a:r>
              <a:rPr lang="ru-RU" sz="1100" b="1" dirty="0"/>
              <a:t>И</a:t>
            </a:r>
            <a:r>
              <a:rPr lang="de-DE" sz="1100" b="1" dirty="0"/>
              <a:t>  </a:t>
            </a:r>
            <a:r>
              <a:rPr lang="ru-RU" sz="1100" b="1" dirty="0"/>
              <a:t>всякий</a:t>
            </a:r>
            <a:r>
              <a:rPr lang="de-DE" sz="1100" b="1" dirty="0"/>
              <a:t>  </a:t>
            </a:r>
            <a:r>
              <a:rPr lang="ru-RU" sz="1100" b="1" dirty="0"/>
              <a:t>так</a:t>
            </a:r>
            <a:r>
              <a:rPr lang="de-DE" sz="1100" b="1" dirty="0"/>
              <a:t>  </a:t>
            </a:r>
            <a:r>
              <a:rPr lang="ru-RU" sz="1100" b="1" dirty="0"/>
              <a:t>погибает</a:t>
            </a:r>
            <a:br>
              <a:rPr lang="ru-RU" sz="1100" b="1" dirty="0"/>
            </a:br>
            <a:r>
              <a:rPr lang="de-DE" sz="1100" b="1" dirty="0"/>
              <a:t>Die Lorelei getan.                                        </a:t>
            </a:r>
            <a:r>
              <a:rPr lang="ru-RU" sz="1100" b="1" dirty="0"/>
              <a:t>От  песен  </a:t>
            </a:r>
            <a:r>
              <a:rPr lang="ru-RU" sz="1100" b="1" dirty="0" err="1"/>
              <a:t>Лорелей</a:t>
            </a:r>
            <a:r>
              <a:rPr lang="ru-RU" sz="1100" b="1" dirty="0"/>
              <a:t>.                </a:t>
            </a:r>
            <a:br>
              <a:rPr lang="ru-RU" sz="1100" b="1" dirty="0"/>
            </a:br>
            <a:r>
              <a:rPr lang="ru-RU" sz="1100" b="1" dirty="0"/>
              <a:t> </a:t>
            </a:r>
            <a:br>
              <a:rPr lang="ru-RU" sz="1100" b="1" dirty="0"/>
            </a:br>
            <a:endParaRPr lang="ru-RU" sz="1100" b="1" dirty="0"/>
          </a:p>
        </p:txBody>
      </p:sp>
      <p:sp>
        <p:nvSpPr>
          <p:cNvPr id="3" name="Подзаголовок 2"/>
          <p:cNvSpPr>
            <a:spLocks noGrp="1"/>
          </p:cNvSpPr>
          <p:nvPr>
            <p:ph type="subTitle" idx="1"/>
          </p:nvPr>
        </p:nvSpPr>
        <p:spPr/>
        <p:txBody>
          <a:bodyPr/>
          <a:lstStyle/>
          <a:p>
            <a:r>
              <a:rPr lang="en-US" dirty="0" smtClean="0"/>
              <a:t>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85918" y="1928802"/>
            <a:ext cx="5715040" cy="1714512"/>
          </a:xfrm>
        </p:spPr>
        <p:txBody>
          <a:bodyPr>
            <a:noAutofit/>
          </a:bodyPr>
          <a:lstStyle/>
          <a:p>
            <a:r>
              <a:rPr lang="en-US" sz="7200" b="1" i="1" dirty="0" err="1" smtClean="0">
                <a:solidFill>
                  <a:srgbClr val="FFFF00"/>
                </a:solidFill>
              </a:rPr>
              <a:t>Danke</a:t>
            </a:r>
            <a:r>
              <a:rPr lang="en-US" sz="7200" b="1" i="1" dirty="0" smtClean="0">
                <a:solidFill>
                  <a:srgbClr val="FFFF00"/>
                </a:solidFill>
              </a:rPr>
              <a:t> </a:t>
            </a:r>
            <a:r>
              <a:rPr lang="en-US" sz="7200" b="1" i="1" dirty="0" err="1" smtClean="0">
                <a:solidFill>
                  <a:srgbClr val="FFFF00"/>
                </a:solidFill>
              </a:rPr>
              <a:t>für</a:t>
            </a:r>
            <a:r>
              <a:rPr lang="en-US" sz="7200" b="1" i="1" dirty="0" smtClean="0">
                <a:solidFill>
                  <a:srgbClr val="FFFF00"/>
                </a:solidFill>
              </a:rPr>
              <a:t> die </a:t>
            </a:r>
            <a:r>
              <a:rPr lang="en-US" sz="7200" b="1" i="1" dirty="0" err="1" smtClean="0">
                <a:solidFill>
                  <a:srgbClr val="FFFF00"/>
                </a:solidFill>
              </a:rPr>
              <a:t>Arbeit</a:t>
            </a:r>
            <a:r>
              <a:rPr lang="en-US" sz="7200" b="1" i="1" dirty="0" smtClean="0">
                <a:solidFill>
                  <a:srgbClr val="FFFF00"/>
                </a:solidFill>
              </a:rPr>
              <a:t>!</a:t>
            </a:r>
            <a:endParaRPr lang="ru-RU" sz="7200" b="1" i="1" dirty="0">
              <a:solidFill>
                <a:srgbClr val="FFFF00"/>
              </a:solidFill>
            </a:endParaRPr>
          </a:p>
        </p:txBody>
      </p:sp>
      <p:sp>
        <p:nvSpPr>
          <p:cNvPr id="3" name="Подзаголовок 2"/>
          <p:cNvSpPr>
            <a:spLocks noGrp="1"/>
          </p:cNvSpPr>
          <p:nvPr>
            <p:ph type="subTitle" idx="1"/>
          </p:nvPr>
        </p:nvSpPr>
        <p:spPr/>
        <p:txBody>
          <a:bodyPr/>
          <a:lstStyle/>
          <a:p>
            <a:endParaRPr lang="ru-RU"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52</TotalTime>
  <Words>149</Words>
  <Application>Microsoft Office PowerPoint</Application>
  <PresentationFormat>Экран (4:3)</PresentationFormat>
  <Paragraphs>53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Обычная</vt:lpstr>
      <vt:lpstr>Урок в 10 классе на тему «Творчество  Г. Гейне»  Учитель: Башкатова Наталья Яковлевна МБОУ «Красногвардейская гимназия» </vt:lpstr>
      <vt:lpstr>Слайд 2</vt:lpstr>
      <vt:lpstr>Lebensjahre</vt:lpstr>
      <vt:lpstr>Слайд 4</vt:lpstr>
      <vt:lpstr>Слайд 5</vt:lpstr>
      <vt:lpstr>Слайд 6</vt:lpstr>
      <vt:lpstr>Слайд 7</vt:lpstr>
      <vt:lpstr>Die bekanntesten  Werke sind: “Buch der Lieder”, “Reisebilder”, “Deutschland. </vt:lpstr>
      <vt:lpstr>Слайд 9</vt:lpstr>
      <vt:lpstr>Слайд 10</vt:lpstr>
      <vt:lpstr>Lest die Ballade von H.Heine und vergleicht (сравните) es mit der Übersetzung von A. Blok.    Ich weiß nicht, was soll es bedeuten,           Не знаю, что значит такое Dass ich so traurig bin:                                Что скорбью я смущен;  Ein Märchen aus alten Zeiten,                     Давно не дает покою Das kommt mir nicht aus dem Sinn.            Мне сказка старых времен.   Die Luft ist kühl und es dunkelt,                  Прохладой сумерки веют Und ruhig fließt der Reihn;                          И Рейна тих простор; Der Gipfel des Berges funkelt                      В вечерних лучах алеют Im Abendsonnenschein.                                Вершины дальних гор.   Die schönste Jundfrau sitzet                        Над страшной высотою Dort oben wunderbar,                                  Девушка дивной красы Ihr goldnes Geschmeide blitzet,                  Одеждой горит золотою, Sie kämmt   ihr goldenes Haar.                    Играет златом косы.   Sie kämmt es mit goldenem Kamme           Золотым убирает гребнем Und singt ein Lied dabei;                            И песню поет она; Das hat eine wundersame,                           В ее чудесном пеньи Gewaltige Melodei.                                     Тревога затаена.   Den Schiffer im kleinen Schiffe                   Пловца на лодочке малой Ergreift es mit wildem Weh;                        Дикой тоской полонит; Er schaut nicht die Felsenriffe,                    Забывая подводные скалы, Er schaut nur hinauf in die Höh.                 Он только наверх глядит.    Ich glaube, die Wellen verschlingen            Пловец  и  лодочка, знаю,                                                                            Am Ende Schiffer und Kahn;                      Погибнут  среди  зыбей; Und das hat mit ihrem Singen                     И  всякий  так  погибает Die Lorelei getan.                                        От  песен  Лорелей.                   </vt:lpstr>
      <vt:lpstr>Danke für die Arbeit!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в 10 классе на тему «Творчество Г. Гейне» Учитель: Башкатова Наталья Яковлевна</dc:title>
  <dc:creator>1</dc:creator>
  <cp:lastModifiedBy>1</cp:lastModifiedBy>
  <cp:revision>10</cp:revision>
  <dcterms:created xsi:type="dcterms:W3CDTF">2017-01-28T14:52:33Z</dcterms:created>
  <dcterms:modified xsi:type="dcterms:W3CDTF">2017-02-01T06:37:43Z</dcterms:modified>
</cp:coreProperties>
</file>